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4"/>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Lst>
  <p:sldSz cx="9144000" cy="5143500" type="screen16x9"/>
  <p:notesSz cx="6858000" cy="9144000"/>
  <p:embeddedFontLst>
    <p:embeddedFont>
      <p:font typeface="Montserrat Medium" panose="020B0604020202020204" charset="0"/>
      <p:regular r:id="rId15"/>
      <p:bold r:id="rId16"/>
      <p:italic r:id="rId17"/>
      <p:boldItalic r:id="rId18"/>
    </p:embeddedFont>
    <p:embeddedFont>
      <p:font typeface="Montserrat" panose="020B0604020202020204" charset="0"/>
      <p:regular r:id="rId19"/>
      <p:bold r:id="rId20"/>
      <p:italic r:id="rId21"/>
      <p:boldItalic r:id="rId22"/>
    </p:embeddedFont>
    <p:embeddedFont>
      <p:font typeface="Montserrat Light" panose="020B0604020202020204" charset="0"/>
      <p:regular r:id="rId23"/>
      <p:bold r:id="rId24"/>
      <p:italic r:id="rId25"/>
      <p:boldItalic r:id="rId26"/>
    </p:embeddedFont>
    <p:embeddedFont>
      <p:font typeface="Lato" panose="020B060402020202020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8" d="100"/>
          <a:sy n="98" d="100"/>
        </p:scale>
        <p:origin x="576" y="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8" Type="http://schemas.openxmlformats.org/officeDocument/2006/relationships/slide" Target="slides/slide7.xml"/></Relationships>
</file>

<file path=ppt/media/image1.png>
</file>

<file path=ppt/media/image2.pn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3ceedb7079ed3682_78: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2" name="Google Shape;292;g3ceedb7079ed3682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3ceedb7079ed3682_95: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8" name="Google Shape;298;g3ceedb7079ed368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3ceedb7079ed3682_10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4" name="Google Shape;304;g3ceedb7079ed3682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3ceedb7079ed3682_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4" name="Google Shape;244;g3ceedb7079ed368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3ceedb7079ed3682_12: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0" name="Google Shape;250;g3ceedb7079ed368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3ceedb7079ed3682_24: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6" name="Google Shape;256;g3ceedb7079ed3682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3ceedb7079ed3682_30: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2" name="Google Shape;262;g3ceedb7079ed3682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3ceedb7079ed3682_36: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8" name="Google Shape;268;g3ceedb7079ed368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3ceedb7079ed3682_60: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4" name="Google Shape;274;g3ceedb7079ed3682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3ceedb7079ed3682_7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0" name="Google Shape;280;g3ceedb7079ed3682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3ceedb7079ed3682_54: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6" name="Google Shape;286;g3ceedb7079ed3682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3" name="Google Shape;163;p12">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64" name="Google Shape;164;p12">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65" name="Google Shape;165;p12">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
        <p:nvSpPr>
          <p:cNvPr id="179" name="Google Shape;179;p13">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0" name="Google Shape;180;p13">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81" name="Google Shape;181;p13">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82" name="Google Shape;182;p13">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
        <p:nvSpPr>
          <p:cNvPr id="206" name="Google Shape;206;p14">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7" name="Google Shape;207;p14">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08" name="Google Shape;208;p14">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09" name="Google Shape;209;p14">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GB"/>
              <a:t>‹#›</a:t>
            </a:fld>
            <a:endParaRPr/>
          </a:p>
        </p:txBody>
      </p:sp>
      <p:sp>
        <p:nvSpPr>
          <p:cNvPr id="217" name="Google Shape;217;p16">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8" name="Google Shape;218;p16">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19" name="Google Shape;219;p16">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20" name="Google Shape;220;p16">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
        <p:nvSpPr>
          <p:cNvPr id="39" name="Google Shape;39;p3">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0" name="Google Shape;40;p3">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41" name="Google Shape;41;p3">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42" name="Google Shape;42;p3">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7" name="Google Shape;67;p5">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68" name="Google Shape;68;p5">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69" name="Google Shape;69;p5">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1" name="Google Shape;81;p6">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82" name="Google Shape;82;p6">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83" name="Google Shape;83;p6">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2" name="Google Shape;92;p7">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3" name="Google Shape;93;p7">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94" name="Google Shape;94;p7">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95" name="Google Shape;95;p7">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4" name="Google Shape;104;p8">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05" name="Google Shape;105;p8">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06" name="Google Shape;106;p8">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6" name="Google Shape;116;p9">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17" name="Google Shape;117;p9">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18" name="Google Shape;118;p9">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6" name="Google Shape;126;p10">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27" name="Google Shape;127;p10">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28" name="Google Shape;128;p10">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7" name="Google Shape;137;p11">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38" name="Google Shape;138;p11">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39" name="Google Shape;139;p11">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2973575" y="562575"/>
            <a:ext cx="5580900" cy="2858700"/>
          </a:xfrm>
          <a:prstGeom prst="rect">
            <a:avLst/>
          </a:prstGeom>
        </p:spPr>
        <p:txBody>
          <a:bodyPr spcFirstLastPara="1" wrap="square" lIns="91425" tIns="91425" rIns="91425" bIns="91425" anchor="t" anchorCtr="0">
            <a:noAutofit/>
          </a:bodyPr>
          <a:lstStyle/>
          <a:p>
            <a:pPr marL="0" lvl="0" indent="0" algn="r" rtl="0">
              <a:lnSpc>
                <a:spcPct val="105000"/>
              </a:lnSpc>
              <a:spcBef>
                <a:spcPts val="0"/>
              </a:spcBef>
              <a:spcAft>
                <a:spcPts val="0"/>
              </a:spcAft>
              <a:buNone/>
            </a:pPr>
            <a:r>
              <a:rPr lang="en-GB" sz="3400" dirty="0">
                <a:solidFill>
                  <a:srgbClr val="FFFFFF"/>
                </a:solidFill>
              </a:rPr>
              <a:t>A Chess Engine For Generating Game Data To Train Deep Learning Chess Neural Networks</a:t>
            </a:r>
            <a:endParaRPr sz="3400" dirty="0">
              <a:solidFill>
                <a:srgbClr val="FFFFFF"/>
              </a:solidFill>
            </a:endParaRPr>
          </a:p>
        </p:txBody>
      </p:sp>
      <p:sp>
        <p:nvSpPr>
          <p:cNvPr id="229" name="Google Shape;229;p17"/>
          <p:cNvSpPr txBox="1">
            <a:spLocks noGrp="1"/>
          </p:cNvSpPr>
          <p:nvPr>
            <p:ph type="subTitle" idx="1"/>
          </p:nvPr>
        </p:nvSpPr>
        <p:spPr>
          <a:xfrm>
            <a:off x="4987800" y="3985275"/>
            <a:ext cx="3596100" cy="8712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GB" sz="1600">
                <a:solidFill>
                  <a:srgbClr val="FFFFFF"/>
                </a:solidFill>
                <a:latin typeface="Montserrat"/>
                <a:ea typeface="Montserrat"/>
                <a:cs typeface="Montserrat"/>
                <a:sym typeface="Montserrat"/>
              </a:rPr>
              <a:t>Ahira Justice, ADEFOKUN</a:t>
            </a:r>
            <a:endParaRPr sz="1600">
              <a:solidFill>
                <a:srgbClr val="FFFFFF"/>
              </a:solidFill>
              <a:latin typeface="Montserrat"/>
              <a:ea typeface="Montserrat"/>
              <a:cs typeface="Montserrat"/>
              <a:sym typeface="Montserrat"/>
            </a:endParaRPr>
          </a:p>
          <a:p>
            <a:pPr marL="0" lvl="0" indent="0" algn="r" rtl="0">
              <a:lnSpc>
                <a:spcPct val="115000"/>
              </a:lnSpc>
              <a:spcBef>
                <a:spcPts val="0"/>
              </a:spcBef>
              <a:spcAft>
                <a:spcPts val="0"/>
              </a:spcAft>
              <a:buNone/>
            </a:pPr>
            <a:r>
              <a:rPr lang="en-GB" sz="1600">
                <a:solidFill>
                  <a:srgbClr val="FFFFFF"/>
                </a:solidFill>
                <a:latin typeface="Montserrat"/>
                <a:ea typeface="Montserrat"/>
                <a:cs typeface="Montserrat"/>
                <a:sym typeface="Montserrat"/>
              </a:rPr>
              <a:t>185576</a:t>
            </a:r>
            <a:endParaRPr sz="1600">
              <a:solidFill>
                <a:srgbClr val="FFFFFF"/>
              </a:solidFill>
              <a:latin typeface="Montserrat"/>
              <a:ea typeface="Montserrat"/>
              <a:cs typeface="Montserrat"/>
              <a:sym typeface="Montserrat"/>
            </a:endParaRPr>
          </a:p>
          <a:p>
            <a:pPr marL="0" lvl="0" indent="0" algn="r" rtl="0">
              <a:lnSpc>
                <a:spcPct val="115000"/>
              </a:lnSpc>
              <a:spcBef>
                <a:spcPts val="0"/>
              </a:spcBef>
              <a:spcAft>
                <a:spcPts val="0"/>
              </a:spcAft>
              <a:buNone/>
            </a:pPr>
            <a:r>
              <a:rPr lang="en-GB" sz="1600">
                <a:solidFill>
                  <a:srgbClr val="FFFFFF"/>
                </a:solidFill>
                <a:latin typeface="Montserrat"/>
                <a:ea typeface="Montserrat"/>
                <a:cs typeface="Montserrat"/>
                <a:sym typeface="Montserrat"/>
              </a:rPr>
              <a:t>Computer Science</a:t>
            </a:r>
            <a:endParaRPr sz="1600">
              <a:latin typeface="Montserrat"/>
              <a:ea typeface="Montserrat"/>
              <a:cs typeface="Montserrat"/>
              <a:sym typeface="Montserrat"/>
            </a:endParaRPr>
          </a:p>
        </p:txBody>
      </p:sp>
      <p:sp>
        <p:nvSpPr>
          <p:cNvPr id="230" name="Google Shape;230;p17"/>
          <p:cNvSpPr txBox="1"/>
          <p:nvPr/>
        </p:nvSpPr>
        <p:spPr>
          <a:xfrm>
            <a:off x="5002500" y="3421275"/>
            <a:ext cx="3566700" cy="564000"/>
          </a:xfrm>
          <a:prstGeom prst="rect">
            <a:avLst/>
          </a:prstGeom>
          <a:noFill/>
          <a:ln>
            <a:noFill/>
          </a:ln>
        </p:spPr>
        <p:txBody>
          <a:bodyPr spcFirstLastPara="1" wrap="square" lIns="91425" tIns="91425" rIns="91425" bIns="91425" anchor="t" anchorCtr="0">
            <a:noAutofit/>
          </a:bodyPr>
          <a:lstStyle/>
          <a:p>
            <a:pPr marL="0" lvl="0" indent="0" algn="r">
              <a:spcBef>
                <a:spcPts val="0"/>
              </a:spcBef>
              <a:spcAft>
                <a:spcPts val="0"/>
              </a:spcAft>
              <a:buNone/>
            </a:pPr>
            <a:r>
              <a:rPr lang="en-GB" sz="1600">
                <a:solidFill>
                  <a:srgbClr val="FFFFFF"/>
                </a:solidFill>
                <a:latin typeface="Montserrat"/>
                <a:ea typeface="Montserrat"/>
                <a:cs typeface="Montserrat"/>
                <a:sym typeface="Montserrat"/>
              </a:rPr>
              <a:t>METHODOLOGY PRESENTATION</a:t>
            </a:r>
            <a:endParaRPr sz="1600">
              <a:solidFill>
                <a:srgbClr val="FFFFFF"/>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2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Functional Requirements</a:t>
            </a:r>
            <a:endParaRPr/>
          </a:p>
        </p:txBody>
      </p:sp>
      <p:sp>
        <p:nvSpPr>
          <p:cNvPr id="295" name="Google Shape;295;p27"/>
          <p:cNvSpPr txBox="1">
            <a:spLocks noGrp="1"/>
          </p:cNvSpPr>
          <p:nvPr>
            <p:ph type="body" idx="1"/>
          </p:nvPr>
        </p:nvSpPr>
        <p:spPr>
          <a:xfrm>
            <a:off x="1297500" y="1567550"/>
            <a:ext cx="7038900" cy="320850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SzPts val="1800"/>
              <a:buFont typeface="Montserrat Light"/>
              <a:buChar char="●"/>
            </a:pPr>
            <a:r>
              <a:rPr lang="en-GB" sz="1800">
                <a:latin typeface="Montserrat Light"/>
                <a:ea typeface="Montserrat Light"/>
                <a:cs typeface="Montserrat Light"/>
                <a:sym typeface="Montserrat Light"/>
              </a:rPr>
              <a:t>The system shall be able to receive input specifying the number of games to be played, and validate the correctness of this input.</a:t>
            </a:r>
            <a:endParaRPr sz="1800">
              <a:latin typeface="Montserrat Light"/>
              <a:ea typeface="Montserrat Light"/>
              <a:cs typeface="Montserrat Light"/>
              <a:sym typeface="Montserrat Light"/>
            </a:endParaRPr>
          </a:p>
          <a:p>
            <a:pPr marL="457200" lvl="0" indent="-342900" rtl="0">
              <a:spcBef>
                <a:spcPts val="0"/>
              </a:spcBef>
              <a:spcAft>
                <a:spcPts val="0"/>
              </a:spcAft>
              <a:buSzPts val="1800"/>
              <a:buFont typeface="Montserrat Light"/>
              <a:buChar char="●"/>
            </a:pPr>
            <a:r>
              <a:rPr lang="en-GB" sz="1800">
                <a:latin typeface="Montserrat Light"/>
                <a:ea typeface="Montserrat Light"/>
                <a:cs typeface="Montserrat Light"/>
                <a:sym typeface="Montserrat Light"/>
              </a:rPr>
              <a:t>The system shall be able to receive input stating the artificial intelligences that will play the specified number of games, and validate the correctness of this input.</a:t>
            </a:r>
            <a:endParaRPr sz="1800">
              <a:latin typeface="Montserrat Light"/>
              <a:ea typeface="Montserrat Light"/>
              <a:cs typeface="Montserrat Light"/>
              <a:sym typeface="Montserrat Light"/>
            </a:endParaRPr>
          </a:p>
          <a:p>
            <a:pPr marL="457200" lvl="0" indent="-342900" rtl="0">
              <a:spcBef>
                <a:spcPts val="0"/>
              </a:spcBef>
              <a:spcAft>
                <a:spcPts val="0"/>
              </a:spcAft>
              <a:buSzPts val="1800"/>
              <a:buFont typeface="Montserrat Light"/>
              <a:buChar char="●"/>
            </a:pPr>
            <a:r>
              <a:rPr lang="en-GB" sz="1800">
                <a:latin typeface="Montserrat Light"/>
                <a:ea typeface="Montserrat Light"/>
                <a:cs typeface="Montserrat Light"/>
                <a:sym typeface="Montserrat Light"/>
              </a:rPr>
              <a:t>The system will play the specified amount of games and produce the data of those games in portable game notation (PGN) format.</a:t>
            </a:r>
            <a:endParaRPr sz="1800">
              <a:latin typeface="Montserrat Light"/>
              <a:ea typeface="Montserrat Light"/>
              <a:cs typeface="Montserrat Light"/>
              <a:sym typeface="Montserrat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2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Use Case Diagram</a:t>
            </a:r>
            <a:endParaRPr/>
          </a:p>
        </p:txBody>
      </p:sp>
      <p:pic>
        <p:nvPicPr>
          <p:cNvPr id="301" name="Google Shape;301;p28"/>
          <p:cNvPicPr preferRelativeResize="0"/>
          <p:nvPr/>
        </p:nvPicPr>
        <p:blipFill>
          <a:blip r:embed="rId3">
            <a:alphaModFix/>
          </a:blip>
          <a:stretch>
            <a:fillRect/>
          </a:stretch>
        </p:blipFill>
        <p:spPr>
          <a:xfrm>
            <a:off x="2320750" y="1307850"/>
            <a:ext cx="4992398" cy="353084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2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Activity Diagram</a:t>
            </a:r>
            <a:endParaRPr/>
          </a:p>
        </p:txBody>
      </p:sp>
      <p:pic>
        <p:nvPicPr>
          <p:cNvPr id="307" name="Google Shape;307;p29"/>
          <p:cNvPicPr preferRelativeResize="0"/>
          <p:nvPr/>
        </p:nvPicPr>
        <p:blipFill>
          <a:blip r:embed="rId3">
            <a:alphaModFix/>
          </a:blip>
          <a:stretch>
            <a:fillRect/>
          </a:stretch>
        </p:blipFill>
        <p:spPr>
          <a:xfrm>
            <a:off x="2320750" y="1307850"/>
            <a:ext cx="4992398" cy="353084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Problem Statement</a:t>
            </a:r>
            <a:endParaRPr/>
          </a:p>
        </p:txBody>
      </p:sp>
      <p:sp>
        <p:nvSpPr>
          <p:cNvPr id="247" name="Google Shape;247;p1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sz="1800">
                <a:latin typeface="Montserrat Light"/>
                <a:ea typeface="Montserrat Light"/>
                <a:cs typeface="Montserrat Light"/>
                <a:sym typeface="Montserrat Light"/>
              </a:rPr>
              <a:t>Training data for deep learning chess engines are rare to come by. Some of these datasets are collated manually from tournaments played by humans and artificial intelligence (AI). These datasets are entered into online repositories for referencing.</a:t>
            </a:r>
            <a:endParaRPr sz="1800">
              <a:latin typeface="Montserrat Light"/>
              <a:ea typeface="Montserrat Light"/>
              <a:cs typeface="Montserrat Light"/>
              <a:sym typeface="Montserrat Light"/>
            </a:endParaRPr>
          </a:p>
          <a:p>
            <a:pPr marL="0" lvl="0" indent="0">
              <a:spcBef>
                <a:spcPts val="1600"/>
              </a:spcBef>
              <a:spcAft>
                <a:spcPts val="1600"/>
              </a:spcAft>
              <a:buNone/>
            </a:pPr>
            <a:r>
              <a:rPr lang="en-GB" sz="1800">
                <a:latin typeface="Montserrat Light"/>
                <a:ea typeface="Montserrat Light"/>
                <a:cs typeface="Montserrat Light"/>
                <a:sym typeface="Montserrat Light"/>
              </a:rPr>
              <a:t>Generating the data needed for the “training” of this new breed of “intelligent” game engines automatically, is the focus of this study.</a:t>
            </a:r>
            <a:endParaRPr sz="1800">
              <a:latin typeface="Montserrat Light"/>
              <a:ea typeface="Montserrat Light"/>
              <a:cs typeface="Montserrat Light"/>
              <a:sym typeface="Montserrat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Aim and Objectives</a:t>
            </a:r>
            <a:endParaRPr/>
          </a:p>
        </p:txBody>
      </p:sp>
      <p:sp>
        <p:nvSpPr>
          <p:cNvPr id="253" name="Google Shape;253;p2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sz="1600">
                <a:solidFill>
                  <a:srgbClr val="FFFFFF"/>
                </a:solidFill>
                <a:latin typeface="Montserrat Light"/>
                <a:ea typeface="Montserrat Light"/>
                <a:cs typeface="Montserrat Light"/>
                <a:sym typeface="Montserrat Light"/>
              </a:rPr>
              <a:t>The aim of this project is to build a chess engine that produces data for training neural networks in deep learning chess engines.</a:t>
            </a:r>
            <a:endParaRPr sz="1600">
              <a:solidFill>
                <a:srgbClr val="FFFFFF"/>
              </a:solidFill>
              <a:latin typeface="Montserrat Light"/>
              <a:ea typeface="Montserrat Light"/>
              <a:cs typeface="Montserrat Light"/>
              <a:sym typeface="Montserrat Light"/>
            </a:endParaRPr>
          </a:p>
          <a:p>
            <a:pPr marL="0" lvl="0" indent="0" rtl="0">
              <a:spcBef>
                <a:spcPts val="1600"/>
              </a:spcBef>
              <a:spcAft>
                <a:spcPts val="0"/>
              </a:spcAft>
              <a:buNone/>
            </a:pPr>
            <a:r>
              <a:rPr lang="en-GB" sz="1600">
                <a:solidFill>
                  <a:srgbClr val="FFFFFF"/>
                </a:solidFill>
                <a:latin typeface="Montserrat Light"/>
                <a:ea typeface="Montserrat Light"/>
                <a:cs typeface="Montserrat Light"/>
                <a:sym typeface="Montserrat Light"/>
              </a:rPr>
              <a:t>The proposed system has the following objectives:</a:t>
            </a:r>
            <a:endParaRPr sz="1600">
              <a:solidFill>
                <a:srgbClr val="FFFFFF"/>
              </a:solidFill>
              <a:latin typeface="Montserrat Light"/>
              <a:ea typeface="Montserrat Light"/>
              <a:cs typeface="Montserrat Light"/>
              <a:sym typeface="Montserrat Light"/>
            </a:endParaRPr>
          </a:p>
          <a:p>
            <a:pPr marL="0" lvl="0" indent="0" rtl="0">
              <a:spcBef>
                <a:spcPts val="1600"/>
              </a:spcBef>
              <a:spcAft>
                <a:spcPts val="0"/>
              </a:spcAft>
              <a:buNone/>
            </a:pPr>
            <a:r>
              <a:rPr lang="en-GB" sz="1600">
                <a:solidFill>
                  <a:srgbClr val="FFFFFF"/>
                </a:solidFill>
                <a:latin typeface="Montserrat Light"/>
                <a:ea typeface="Montserrat Light"/>
                <a:cs typeface="Montserrat Light"/>
                <a:sym typeface="Montserrat Light"/>
              </a:rPr>
              <a:t>1.      To design and model a chess engine that enables AI to AI gaming.</a:t>
            </a:r>
            <a:endParaRPr sz="1600">
              <a:solidFill>
                <a:srgbClr val="FFFFFF"/>
              </a:solidFill>
              <a:latin typeface="Montserrat Light"/>
              <a:ea typeface="Montserrat Light"/>
              <a:cs typeface="Montserrat Light"/>
              <a:sym typeface="Montserrat Light"/>
            </a:endParaRPr>
          </a:p>
          <a:p>
            <a:pPr marL="0" lvl="0" indent="0" rtl="0">
              <a:spcBef>
                <a:spcPts val="1600"/>
              </a:spcBef>
              <a:spcAft>
                <a:spcPts val="0"/>
              </a:spcAft>
              <a:buNone/>
            </a:pPr>
            <a:r>
              <a:rPr lang="en-GB" sz="1600">
                <a:solidFill>
                  <a:srgbClr val="FFFFFF"/>
                </a:solidFill>
                <a:latin typeface="Montserrat Light"/>
                <a:ea typeface="Montserrat Light"/>
                <a:cs typeface="Montserrat Light"/>
                <a:sym typeface="Montserrat Light"/>
              </a:rPr>
              <a:t>2.      To implement a chess engine model that provides data for training deep learning networks based on chess game.</a:t>
            </a:r>
            <a:endParaRPr sz="1600">
              <a:solidFill>
                <a:srgbClr val="FFFFFF"/>
              </a:solidFill>
              <a:latin typeface="Montserrat Light"/>
              <a:ea typeface="Montserrat Light"/>
              <a:cs typeface="Montserrat Light"/>
              <a:sym typeface="Montserrat Light"/>
            </a:endParaRPr>
          </a:p>
          <a:p>
            <a:pPr marL="0" lvl="0" indent="0">
              <a:spcBef>
                <a:spcPts val="1600"/>
              </a:spcBef>
              <a:spcAft>
                <a:spcPts val="1600"/>
              </a:spcAft>
              <a:buNone/>
            </a:pPr>
            <a:endParaRPr sz="1600">
              <a:solidFill>
                <a:srgbClr val="FFFFFF"/>
              </a:solidFill>
              <a:latin typeface="Montserrat Light"/>
              <a:ea typeface="Montserrat Light"/>
              <a:cs typeface="Montserrat Light"/>
              <a:sym typeface="Montserrat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Methodology</a:t>
            </a:r>
            <a:endParaRPr/>
          </a:p>
        </p:txBody>
      </p:sp>
      <p:sp>
        <p:nvSpPr>
          <p:cNvPr id="259" name="Google Shape;259;p21"/>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330200" rtl="0">
              <a:spcBef>
                <a:spcPts val="0"/>
              </a:spcBef>
              <a:spcAft>
                <a:spcPts val="0"/>
              </a:spcAft>
              <a:buSzPts val="1600"/>
              <a:buFont typeface="Montserrat Light"/>
              <a:buChar char="●"/>
            </a:pPr>
            <a:r>
              <a:rPr lang="en-GB" sz="1600">
                <a:latin typeface="Montserrat Light"/>
                <a:ea typeface="Montserrat Light"/>
                <a:cs typeface="Montserrat Light"/>
                <a:sym typeface="Montserrat Light"/>
              </a:rPr>
              <a:t>System requirement analysis was done with review of literature on chess engines and an examination of the manual existing system.</a:t>
            </a:r>
            <a:endParaRPr sz="1600">
              <a:latin typeface="Montserrat Light"/>
              <a:ea typeface="Montserrat Light"/>
              <a:cs typeface="Montserrat Light"/>
              <a:sym typeface="Montserrat Light"/>
            </a:endParaRPr>
          </a:p>
          <a:p>
            <a:pPr marL="457200" lvl="0" indent="-330200" rtl="0">
              <a:spcBef>
                <a:spcPts val="0"/>
              </a:spcBef>
              <a:spcAft>
                <a:spcPts val="0"/>
              </a:spcAft>
              <a:buSzPts val="1600"/>
              <a:buFont typeface="Montserrat Light"/>
              <a:buChar char="●"/>
            </a:pPr>
            <a:r>
              <a:rPr lang="en-GB" sz="1600">
                <a:latin typeface="Montserrat Light"/>
                <a:ea typeface="Montserrat Light"/>
                <a:cs typeface="Montserrat Light"/>
                <a:sym typeface="Montserrat Light"/>
              </a:rPr>
              <a:t>Design will be done using use case diagram, and activity diagram.</a:t>
            </a:r>
            <a:endParaRPr sz="1600">
              <a:latin typeface="Montserrat Light"/>
              <a:ea typeface="Montserrat Light"/>
              <a:cs typeface="Montserrat Light"/>
              <a:sym typeface="Montserrat Light"/>
            </a:endParaRPr>
          </a:p>
          <a:p>
            <a:pPr marL="457200" lvl="0" indent="-330200" rtl="0">
              <a:spcBef>
                <a:spcPts val="0"/>
              </a:spcBef>
              <a:spcAft>
                <a:spcPts val="0"/>
              </a:spcAft>
              <a:buSzPts val="1600"/>
              <a:buFont typeface="Montserrat Light"/>
              <a:buChar char="●"/>
            </a:pPr>
            <a:r>
              <a:rPr lang="en-GB" sz="1600">
                <a:latin typeface="Montserrat Light"/>
                <a:ea typeface="Montserrat Light"/>
                <a:cs typeface="Montserrat Light"/>
                <a:sym typeface="Montserrat Light"/>
              </a:rPr>
              <a:t>Implementation will be done with the python programming language with plain text data in portable game notation (PGN) as the data output format.</a:t>
            </a:r>
            <a:endParaRPr sz="1600">
              <a:latin typeface="Montserrat Light"/>
              <a:ea typeface="Montserrat Light"/>
              <a:cs typeface="Montserrat Light"/>
              <a:sym typeface="Montserrat Light"/>
            </a:endParaRPr>
          </a:p>
          <a:p>
            <a:pPr marL="457200" lvl="0" indent="-330200" rtl="0">
              <a:spcBef>
                <a:spcPts val="0"/>
              </a:spcBef>
              <a:spcAft>
                <a:spcPts val="0"/>
              </a:spcAft>
              <a:buSzPts val="1600"/>
              <a:buFont typeface="Montserrat Light"/>
              <a:buChar char="●"/>
            </a:pPr>
            <a:r>
              <a:rPr lang="en-GB" sz="1600">
                <a:latin typeface="Montserrat Light"/>
                <a:ea typeface="Montserrat Light"/>
                <a:cs typeface="Montserrat Light"/>
                <a:sym typeface="Montserrat Light"/>
              </a:rPr>
              <a:t>Deployment and Testing would be done on a desktop computer with the command line as its interface.</a:t>
            </a:r>
            <a:endParaRPr sz="1600">
              <a:latin typeface="Montserrat Light"/>
              <a:ea typeface="Montserrat Light"/>
              <a:cs typeface="Montserrat Light"/>
              <a:sym typeface="Montserrat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Existing System</a:t>
            </a:r>
            <a:endParaRPr/>
          </a:p>
        </p:txBody>
      </p:sp>
      <p:sp>
        <p:nvSpPr>
          <p:cNvPr id="265" name="Google Shape;265;p22"/>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GB" sz="1800">
                <a:latin typeface="Montserrat Light"/>
                <a:ea typeface="Montserrat Light"/>
                <a:cs typeface="Montserrat Light"/>
                <a:sym typeface="Montserrat Light"/>
              </a:rPr>
              <a:t>The existing systems, by which a developer of deep learning chess engines could generate data for the training of its neural network is largely a mammoth task of obtaining precomputed data of chess games from online repositories and normalizing or parsing such data into usable formats either by manual means or automated scripting, or both.</a:t>
            </a:r>
            <a:endParaRPr sz="1800">
              <a:latin typeface="Montserrat Light"/>
              <a:ea typeface="Montserrat Light"/>
              <a:cs typeface="Montserrat Light"/>
              <a:sym typeface="Montserrat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Proposed System</a:t>
            </a:r>
            <a:endParaRPr/>
          </a:p>
        </p:txBody>
      </p:sp>
      <p:sp>
        <p:nvSpPr>
          <p:cNvPr id="271" name="Google Shape;271;p23"/>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sz="1600">
                <a:latin typeface="Montserrat Light"/>
                <a:ea typeface="Montserrat Light"/>
                <a:cs typeface="Montserrat Light"/>
                <a:sym typeface="Montserrat Light"/>
              </a:rPr>
              <a:t>The proposed system generates the data required to train the neural networks of deep learning chess engines dynamically as games played, in the moment by two distinct “artificial intelligences” and stored in portable game notation (PGN).</a:t>
            </a:r>
            <a:endParaRPr sz="1600">
              <a:latin typeface="Montserrat Light"/>
              <a:ea typeface="Montserrat Light"/>
              <a:cs typeface="Montserrat Light"/>
              <a:sym typeface="Montserrat Light"/>
            </a:endParaRPr>
          </a:p>
          <a:p>
            <a:pPr marL="0" lvl="0" indent="0" rtl="0">
              <a:spcBef>
                <a:spcPts val="1600"/>
              </a:spcBef>
              <a:spcAft>
                <a:spcPts val="0"/>
              </a:spcAft>
              <a:buNone/>
            </a:pPr>
            <a:r>
              <a:rPr lang="en-GB" sz="1600">
                <a:solidFill>
                  <a:srgbClr val="FFFFFF"/>
                </a:solidFill>
                <a:latin typeface="Montserrat Light"/>
                <a:ea typeface="Montserrat Light"/>
                <a:cs typeface="Montserrat Light"/>
                <a:sym typeface="Montserrat Light"/>
              </a:rPr>
              <a:t>In developing this system, the </a:t>
            </a:r>
            <a:r>
              <a:rPr lang="en-GB" sz="1600" b="1">
                <a:solidFill>
                  <a:srgbClr val="FFFFFF"/>
                </a:solidFill>
                <a:latin typeface="Montserrat"/>
                <a:ea typeface="Montserrat"/>
                <a:cs typeface="Montserrat"/>
                <a:sym typeface="Montserrat"/>
              </a:rPr>
              <a:t>prototyping </a:t>
            </a:r>
            <a:r>
              <a:rPr lang="en-GB" sz="1600">
                <a:solidFill>
                  <a:srgbClr val="FFFFFF"/>
                </a:solidFill>
                <a:latin typeface="Montserrat Light"/>
                <a:ea typeface="Montserrat Light"/>
                <a:cs typeface="Montserrat Light"/>
                <a:sym typeface="Montserrat Light"/>
              </a:rPr>
              <a:t>paradigm of software engineering will be used.</a:t>
            </a:r>
            <a:endParaRPr sz="1600">
              <a:solidFill>
                <a:srgbClr val="FFFFFF"/>
              </a:solidFill>
              <a:latin typeface="Montserrat Light"/>
              <a:ea typeface="Montserrat Light"/>
              <a:cs typeface="Montserrat Light"/>
              <a:sym typeface="Montserrat Light"/>
            </a:endParaRPr>
          </a:p>
          <a:p>
            <a:pPr marL="0" lvl="0" indent="0">
              <a:spcBef>
                <a:spcPts val="1600"/>
              </a:spcBef>
              <a:spcAft>
                <a:spcPts val="1600"/>
              </a:spcAft>
              <a:buNone/>
            </a:pPr>
            <a:r>
              <a:rPr lang="en-GB" sz="1600">
                <a:latin typeface="Montserrat Light"/>
                <a:ea typeface="Montserrat Light"/>
                <a:cs typeface="Montserrat Light"/>
                <a:sym typeface="Montserrat Light"/>
              </a:rPr>
              <a:t>The proposed system has a </a:t>
            </a:r>
            <a:r>
              <a:rPr lang="en-GB" sz="1600" b="1">
                <a:latin typeface="Montserrat"/>
                <a:ea typeface="Montserrat"/>
                <a:cs typeface="Montserrat"/>
                <a:sym typeface="Montserrat"/>
              </a:rPr>
              <a:t>client-server </a:t>
            </a:r>
            <a:r>
              <a:rPr lang="en-GB" sz="1600">
                <a:latin typeface="Montserrat Light"/>
                <a:ea typeface="Montserrat Light"/>
                <a:cs typeface="Montserrat Light"/>
                <a:sym typeface="Montserrat Light"/>
              </a:rPr>
              <a:t>architecture, with a command-line interface as the client frontend, and the chess engine as the server backend.</a:t>
            </a:r>
            <a:endParaRPr sz="1600">
              <a:latin typeface="Montserrat Light"/>
              <a:ea typeface="Montserrat Light"/>
              <a:cs typeface="Montserrat Light"/>
              <a:sym typeface="Montserrat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Non-functional Requirements</a:t>
            </a:r>
            <a:endParaRPr/>
          </a:p>
        </p:txBody>
      </p:sp>
      <p:sp>
        <p:nvSpPr>
          <p:cNvPr id="277" name="Google Shape;277;p2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sz="1800">
                <a:solidFill>
                  <a:srgbClr val="FFFFFF"/>
                </a:solidFill>
                <a:latin typeface="Montserrat Medium"/>
                <a:ea typeface="Montserrat Medium"/>
                <a:cs typeface="Montserrat Medium"/>
                <a:sym typeface="Montserrat Medium"/>
              </a:rPr>
              <a:t>Performance: </a:t>
            </a:r>
            <a:r>
              <a:rPr lang="en-GB" sz="1800">
                <a:solidFill>
                  <a:srgbClr val="FFFFFF"/>
                </a:solidFill>
                <a:latin typeface="Montserrat"/>
                <a:ea typeface="Montserrat"/>
                <a:cs typeface="Montserrat"/>
                <a:sym typeface="Montserrat"/>
              </a:rPr>
              <a:t>The system requires a considerable amount of computational power, as it is very process bound and computationally co</a:t>
            </a:r>
            <a:r>
              <a:rPr lang="en-GB" sz="1800">
                <a:solidFill>
                  <a:srgbClr val="FFFFFF"/>
                </a:solidFill>
                <a:latin typeface="Montserrat Light"/>
                <a:ea typeface="Montserrat Light"/>
                <a:cs typeface="Montserrat Light"/>
                <a:sym typeface="Montserrat Light"/>
              </a:rPr>
              <a:t>mplex system.</a:t>
            </a:r>
            <a:endParaRPr sz="1800">
              <a:solidFill>
                <a:srgbClr val="FFFFFF"/>
              </a:solidFill>
              <a:latin typeface="Montserrat Light"/>
              <a:ea typeface="Montserrat Light"/>
              <a:cs typeface="Montserrat Light"/>
              <a:sym typeface="Montserrat Light"/>
            </a:endParaRPr>
          </a:p>
          <a:p>
            <a:pPr marL="0" lvl="0" indent="0">
              <a:spcBef>
                <a:spcPts val="1600"/>
              </a:spcBef>
              <a:spcAft>
                <a:spcPts val="1600"/>
              </a:spcAft>
              <a:buNone/>
            </a:pPr>
            <a:r>
              <a:rPr lang="en-GB" sz="1800">
                <a:solidFill>
                  <a:srgbClr val="FFFFFF"/>
                </a:solidFill>
                <a:latin typeface="Montserrat Medium"/>
                <a:ea typeface="Montserrat Medium"/>
                <a:cs typeface="Montserrat Medium"/>
                <a:sym typeface="Montserrat Medium"/>
              </a:rPr>
              <a:t>Correctness:</a:t>
            </a:r>
            <a:r>
              <a:rPr lang="en-GB" sz="1800">
                <a:solidFill>
                  <a:srgbClr val="FFFFFF"/>
                </a:solidFill>
                <a:latin typeface="Montserrat Light"/>
                <a:ea typeface="Montserrat Light"/>
                <a:cs typeface="Montserrat Light"/>
                <a:sym typeface="Montserrat Light"/>
              </a:rPr>
              <a:t> The correctness of the game data stored in portable game notation (PGN) depends on the correctness of each stored move. </a:t>
            </a:r>
            <a:endParaRPr sz="1800">
              <a:solidFill>
                <a:srgbClr val="FFFFFF"/>
              </a:solidFill>
              <a:latin typeface="Montserrat Light"/>
              <a:ea typeface="Montserrat Light"/>
              <a:cs typeface="Montserrat Light"/>
              <a:sym typeface="Montserrat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Non-functional Requirements</a:t>
            </a:r>
            <a:endParaRPr/>
          </a:p>
        </p:txBody>
      </p:sp>
      <p:sp>
        <p:nvSpPr>
          <p:cNvPr id="283" name="Google Shape;283;p25"/>
          <p:cNvSpPr txBox="1">
            <a:spLocks noGrp="1"/>
          </p:cNvSpPr>
          <p:nvPr>
            <p:ph type="body" idx="1"/>
          </p:nvPr>
        </p:nvSpPr>
        <p:spPr>
          <a:xfrm>
            <a:off x="1297500" y="1567550"/>
            <a:ext cx="7038900" cy="3082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sz="1600" dirty="0">
                <a:solidFill>
                  <a:srgbClr val="FFFFFF"/>
                </a:solidFill>
                <a:latin typeface="Montserrat Medium"/>
                <a:ea typeface="Montserrat Medium"/>
                <a:cs typeface="Montserrat Medium"/>
                <a:sym typeface="Montserrat Medium"/>
              </a:rPr>
              <a:t>Hardware Requirements</a:t>
            </a:r>
            <a:endParaRPr sz="1600" dirty="0">
              <a:solidFill>
                <a:srgbClr val="FFFFFF"/>
              </a:solidFill>
              <a:latin typeface="Montserrat Medium"/>
              <a:ea typeface="Montserrat Medium"/>
              <a:cs typeface="Montserrat Medium"/>
              <a:sym typeface="Montserrat Medium"/>
            </a:endParaRPr>
          </a:p>
          <a:p>
            <a:pPr marL="0" lvl="0" indent="457200" rtl="0">
              <a:spcBef>
                <a:spcPts val="1600"/>
              </a:spcBef>
              <a:spcAft>
                <a:spcPts val="0"/>
              </a:spcAft>
              <a:buNone/>
            </a:pPr>
            <a:r>
              <a:rPr lang="en-GB" sz="1400" dirty="0">
                <a:solidFill>
                  <a:srgbClr val="FFFFFF"/>
                </a:solidFill>
                <a:latin typeface="Montserrat Light"/>
                <a:ea typeface="Montserrat Light"/>
                <a:cs typeface="Montserrat Light"/>
                <a:sym typeface="Montserrat Light"/>
              </a:rPr>
              <a:t>Recommended specifications</a:t>
            </a:r>
            <a:endParaRPr sz="1400" dirty="0">
              <a:solidFill>
                <a:srgbClr val="FFFFFF"/>
              </a:solidFill>
              <a:latin typeface="Montserrat Light"/>
              <a:ea typeface="Montserrat Light"/>
              <a:cs typeface="Montserrat Light"/>
              <a:sym typeface="Montserrat Light"/>
            </a:endParaRPr>
          </a:p>
          <a:p>
            <a:pPr marL="0" lvl="0" indent="457200" rtl="0">
              <a:spcBef>
                <a:spcPts val="1600"/>
              </a:spcBef>
              <a:spcAft>
                <a:spcPts val="0"/>
              </a:spcAft>
              <a:buNone/>
            </a:pPr>
            <a:r>
              <a:rPr lang="en-GB" sz="1400" dirty="0">
                <a:solidFill>
                  <a:srgbClr val="FFFFFF"/>
                </a:solidFill>
                <a:latin typeface="Montserrat Light"/>
                <a:ea typeface="Montserrat Light"/>
                <a:cs typeface="Montserrat Light"/>
                <a:sym typeface="Montserrat Light"/>
              </a:rPr>
              <a:t>Processor     	Intel® Core™ i7-7700HQ processor </a:t>
            </a:r>
            <a:r>
              <a:rPr lang="en-GB" sz="1400">
                <a:solidFill>
                  <a:srgbClr val="FFFFFF"/>
                </a:solidFill>
                <a:latin typeface="Montserrat Light"/>
                <a:ea typeface="Montserrat Light"/>
                <a:cs typeface="Montserrat Light"/>
                <a:sym typeface="Montserrat Light"/>
              </a:rPr>
              <a:t>Quad-core </a:t>
            </a:r>
            <a:r>
              <a:rPr lang="en-GB" sz="1400" smtClean="0">
                <a:solidFill>
                  <a:srgbClr val="FFFFFF"/>
                </a:solidFill>
                <a:latin typeface="Montserrat Light"/>
                <a:ea typeface="Montserrat Light"/>
                <a:cs typeface="Montserrat Light"/>
                <a:sym typeface="Montserrat Light"/>
              </a:rPr>
              <a:t>2.80GHz</a:t>
            </a:r>
            <a:endParaRPr sz="1400" dirty="0">
              <a:solidFill>
                <a:srgbClr val="FFFFFF"/>
              </a:solidFill>
              <a:latin typeface="Montserrat Light"/>
              <a:ea typeface="Montserrat Light"/>
              <a:cs typeface="Montserrat Light"/>
              <a:sym typeface="Montserrat Light"/>
            </a:endParaRPr>
          </a:p>
          <a:p>
            <a:pPr marL="0" lvl="0" indent="457200" rtl="0">
              <a:spcBef>
                <a:spcPts val="1600"/>
              </a:spcBef>
              <a:spcAft>
                <a:spcPts val="0"/>
              </a:spcAft>
              <a:buNone/>
            </a:pPr>
            <a:r>
              <a:rPr lang="en-GB" sz="1400" dirty="0">
                <a:solidFill>
                  <a:srgbClr val="FFFFFF"/>
                </a:solidFill>
                <a:latin typeface="Montserrat Light"/>
                <a:ea typeface="Montserrat Light"/>
                <a:cs typeface="Montserrat Light"/>
                <a:sym typeface="Montserrat Light"/>
              </a:rPr>
              <a:t>Memory       	16 GB DDR4 RAM Memory</a:t>
            </a:r>
            <a:endParaRPr sz="1400" dirty="0">
              <a:solidFill>
                <a:srgbClr val="FFFFFF"/>
              </a:solidFill>
              <a:latin typeface="Montserrat Light"/>
              <a:ea typeface="Montserrat Light"/>
              <a:cs typeface="Montserrat Light"/>
              <a:sym typeface="Montserrat Light"/>
            </a:endParaRPr>
          </a:p>
          <a:p>
            <a:pPr marL="0" lvl="0" indent="0" rtl="0">
              <a:spcBef>
                <a:spcPts val="1600"/>
              </a:spcBef>
              <a:spcAft>
                <a:spcPts val="0"/>
              </a:spcAft>
              <a:buNone/>
            </a:pPr>
            <a:r>
              <a:rPr lang="en-GB" sz="1600" dirty="0">
                <a:solidFill>
                  <a:srgbClr val="FFFFFF"/>
                </a:solidFill>
                <a:latin typeface="Montserrat Medium"/>
                <a:ea typeface="Montserrat Medium"/>
                <a:cs typeface="Montserrat Medium"/>
                <a:sym typeface="Montserrat Medium"/>
              </a:rPr>
              <a:t> Software Requirements</a:t>
            </a:r>
            <a:endParaRPr sz="1600" dirty="0">
              <a:solidFill>
                <a:srgbClr val="FFFFFF"/>
              </a:solidFill>
              <a:latin typeface="Montserrat Medium"/>
              <a:ea typeface="Montserrat Medium"/>
              <a:cs typeface="Montserrat Medium"/>
              <a:sym typeface="Montserrat Medium"/>
            </a:endParaRPr>
          </a:p>
          <a:p>
            <a:pPr marL="0" lvl="0" indent="457200" rtl="0">
              <a:spcBef>
                <a:spcPts val="1600"/>
              </a:spcBef>
              <a:spcAft>
                <a:spcPts val="0"/>
              </a:spcAft>
              <a:buNone/>
            </a:pPr>
            <a:r>
              <a:rPr lang="en-GB" sz="1400" dirty="0">
                <a:solidFill>
                  <a:srgbClr val="FFFFFF"/>
                </a:solidFill>
                <a:latin typeface="Montserrat Light"/>
                <a:ea typeface="Montserrat Light"/>
                <a:cs typeface="Montserrat Light"/>
                <a:sym typeface="Montserrat Light"/>
              </a:rPr>
              <a:t>Windows 7, 8, 8.1, 10</a:t>
            </a:r>
            <a:endParaRPr sz="1400" dirty="0">
              <a:solidFill>
                <a:srgbClr val="FFFFFF"/>
              </a:solidFill>
              <a:latin typeface="Montserrat Light"/>
              <a:ea typeface="Montserrat Light"/>
              <a:cs typeface="Montserrat Light"/>
              <a:sym typeface="Montserrat Light"/>
            </a:endParaRPr>
          </a:p>
          <a:p>
            <a:pPr marL="0" lvl="0" indent="457200" rtl="0">
              <a:spcBef>
                <a:spcPts val="1600"/>
              </a:spcBef>
              <a:spcAft>
                <a:spcPts val="0"/>
              </a:spcAft>
              <a:buNone/>
            </a:pPr>
            <a:r>
              <a:rPr lang="en-GB" sz="1400" dirty="0">
                <a:solidFill>
                  <a:srgbClr val="FFFFFF"/>
                </a:solidFill>
                <a:latin typeface="Montserrat Light"/>
                <a:ea typeface="Montserrat Light"/>
                <a:cs typeface="Montserrat Light"/>
                <a:sym typeface="Montserrat Light"/>
              </a:rPr>
              <a:t>Python 3.x</a:t>
            </a:r>
            <a:endParaRPr sz="1400" dirty="0">
              <a:solidFill>
                <a:srgbClr val="FFFFFF"/>
              </a:solidFill>
              <a:latin typeface="Montserrat Light"/>
              <a:ea typeface="Montserrat Light"/>
              <a:cs typeface="Montserrat Light"/>
              <a:sym typeface="Montserrat Light"/>
            </a:endParaRPr>
          </a:p>
          <a:p>
            <a:pPr marL="0" lvl="0" indent="0">
              <a:spcBef>
                <a:spcPts val="1600"/>
              </a:spcBef>
              <a:spcAft>
                <a:spcPts val="1600"/>
              </a:spcAft>
              <a:buNone/>
            </a:pPr>
            <a:endParaRPr sz="1800" dirty="0">
              <a:solidFill>
                <a:srgbClr val="FFFFFF"/>
              </a:solidFill>
              <a:latin typeface="Montserrat Light"/>
              <a:ea typeface="Montserrat Light"/>
              <a:cs typeface="Montserrat Light"/>
              <a:sym typeface="Montserrat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2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Functional Requirements</a:t>
            </a:r>
            <a:endParaRPr/>
          </a:p>
        </p:txBody>
      </p:sp>
      <p:sp>
        <p:nvSpPr>
          <p:cNvPr id="289" name="Google Shape;289;p2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SzPts val="1800"/>
              <a:buFont typeface="Montserrat Light"/>
              <a:buChar char="●"/>
            </a:pPr>
            <a:r>
              <a:rPr lang="en-GB" sz="1800">
                <a:latin typeface="Montserrat Light"/>
                <a:ea typeface="Montserrat Light"/>
                <a:cs typeface="Montserrat Light"/>
                <a:sym typeface="Montserrat Light"/>
              </a:rPr>
              <a:t>A user shall be able to tell the system how many games they want computed.</a:t>
            </a:r>
            <a:endParaRPr sz="1800">
              <a:latin typeface="Montserrat Light"/>
              <a:ea typeface="Montserrat Light"/>
              <a:cs typeface="Montserrat Light"/>
              <a:sym typeface="Montserrat Light"/>
            </a:endParaRPr>
          </a:p>
          <a:p>
            <a:pPr marL="457200" lvl="0" indent="-342900" rtl="0">
              <a:spcBef>
                <a:spcPts val="0"/>
              </a:spcBef>
              <a:spcAft>
                <a:spcPts val="0"/>
              </a:spcAft>
              <a:buSzPts val="1800"/>
              <a:buFont typeface="Montserrat Light"/>
              <a:buChar char="●"/>
            </a:pPr>
            <a:r>
              <a:rPr lang="en-GB" sz="1800">
                <a:latin typeface="Montserrat Light"/>
                <a:ea typeface="Montserrat Light"/>
                <a:cs typeface="Montserrat Light"/>
                <a:sym typeface="Montserrat Light"/>
              </a:rPr>
              <a:t>A user shall be able to tell the system what artificial intelligences will play the specified games.</a:t>
            </a:r>
            <a:endParaRPr sz="1800">
              <a:latin typeface="Montserrat Light"/>
              <a:ea typeface="Montserrat Light"/>
              <a:cs typeface="Montserrat Light"/>
              <a:sym typeface="Montserrat Light"/>
            </a:endParaRPr>
          </a:p>
          <a:p>
            <a:pPr marL="457200" lvl="0" indent="-342900" rtl="0">
              <a:spcBef>
                <a:spcPts val="0"/>
              </a:spcBef>
              <a:spcAft>
                <a:spcPts val="0"/>
              </a:spcAft>
              <a:buSzPts val="1800"/>
              <a:buFont typeface="Montserrat Light"/>
              <a:buChar char="●"/>
            </a:pPr>
            <a:r>
              <a:rPr lang="en-GB" sz="1800">
                <a:latin typeface="Montserrat Light"/>
                <a:ea typeface="Montserrat Light"/>
                <a:cs typeface="Montserrat Light"/>
                <a:sym typeface="Montserrat Light"/>
              </a:rPr>
              <a:t>A user shall be able to extend the system and implement their own artificial intelligences.</a:t>
            </a:r>
            <a:endParaRPr sz="1800">
              <a:latin typeface="Montserrat Light"/>
              <a:ea typeface="Montserrat Light"/>
              <a:cs typeface="Montserrat Light"/>
              <a:sym typeface="Montserrat Light"/>
            </a:endParaRPr>
          </a:p>
          <a:p>
            <a:pPr marL="457200" lvl="0" indent="-342900" rtl="0">
              <a:spcBef>
                <a:spcPts val="0"/>
              </a:spcBef>
              <a:spcAft>
                <a:spcPts val="0"/>
              </a:spcAft>
              <a:buSzPts val="1800"/>
              <a:buFont typeface="Montserrat Light"/>
              <a:buChar char="●"/>
            </a:pPr>
            <a:r>
              <a:rPr lang="en-GB" sz="1800">
                <a:latin typeface="Montserrat Light"/>
                <a:ea typeface="Montserrat Light"/>
                <a:cs typeface="Montserrat Light"/>
                <a:sym typeface="Montserrat Light"/>
              </a:rPr>
              <a:t>A user shall be able to access the data of computed games in portable game notation (PGN) format.</a:t>
            </a:r>
            <a:endParaRPr sz="1800">
              <a:latin typeface="Montserrat Light"/>
              <a:ea typeface="Montserrat Light"/>
              <a:cs typeface="Montserrat Light"/>
              <a:sym typeface="Montserrat Light"/>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605</Words>
  <Application>Microsoft Office PowerPoint</Application>
  <PresentationFormat>On-screen Show (16:9)</PresentationFormat>
  <Paragraphs>46</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Montserrat Medium</vt:lpstr>
      <vt:lpstr>Montserrat</vt:lpstr>
      <vt:lpstr>Montserrat Light</vt:lpstr>
      <vt:lpstr>Lato</vt:lpstr>
      <vt:lpstr>Focus</vt:lpstr>
      <vt:lpstr>A Chess Engine For Generating Game Data To Train Deep Learning Chess Neural Networks</vt:lpstr>
      <vt:lpstr>Problem Statement</vt:lpstr>
      <vt:lpstr>Aim and Objectives</vt:lpstr>
      <vt:lpstr>Methodology</vt:lpstr>
      <vt:lpstr>Existing System</vt:lpstr>
      <vt:lpstr>Proposed System</vt:lpstr>
      <vt:lpstr>Non-functional Requirements</vt:lpstr>
      <vt:lpstr>Non-functional Requirements</vt:lpstr>
      <vt:lpstr>Functional Requirements</vt:lpstr>
      <vt:lpstr>Functional Requirements</vt:lpstr>
      <vt:lpstr>Use Case Diagram</vt:lpstr>
      <vt:lpstr>Activity Diagram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Chess Engine For Generating Game Data To Train Deep Learning Chess Neural Networks</dc:title>
  <cp:lastModifiedBy>Justice Ahira</cp:lastModifiedBy>
  <cp:revision>2</cp:revision>
  <dcterms:modified xsi:type="dcterms:W3CDTF">2018-07-26T05:46:06Z</dcterms:modified>
</cp:coreProperties>
</file>